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2"/>
  </p:notesMasterIdLst>
  <p:sldIdLst>
    <p:sldId id="329" r:id="rId2"/>
    <p:sldId id="330" r:id="rId3"/>
    <p:sldId id="348" r:id="rId4"/>
    <p:sldId id="349" r:id="rId5"/>
    <p:sldId id="346" r:id="rId6"/>
    <p:sldId id="347" r:id="rId7"/>
    <p:sldId id="334" r:id="rId8"/>
    <p:sldId id="350" r:id="rId9"/>
    <p:sldId id="336" r:id="rId10"/>
    <p:sldId id="335" r:id="rId11"/>
    <p:sldId id="339" r:id="rId12"/>
    <p:sldId id="345" r:id="rId13"/>
    <p:sldId id="328" r:id="rId14"/>
    <p:sldId id="325" r:id="rId15"/>
    <p:sldId id="326" r:id="rId16"/>
    <p:sldId id="327" r:id="rId17"/>
    <p:sldId id="353" r:id="rId18"/>
    <p:sldId id="262" r:id="rId19"/>
    <p:sldId id="351" r:id="rId20"/>
    <p:sldId id="354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  <a:srgbClr val="5050F6"/>
    <a:srgbClr val="FF33CC"/>
    <a:srgbClr val="EFE293"/>
    <a:srgbClr val="660033"/>
    <a:srgbClr val="000066"/>
    <a:srgbClr val="000000"/>
    <a:srgbClr val="C8C838"/>
    <a:srgbClr val="FFFFFF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1" autoAdjust="0"/>
    <p:restoredTop sz="99824" autoAdjust="0"/>
  </p:normalViewPr>
  <p:slideViewPr>
    <p:cSldViewPr>
      <p:cViewPr>
        <p:scale>
          <a:sx n="53" d="100"/>
          <a:sy n="53" d="100"/>
        </p:scale>
        <p:origin x="-1428" y="-3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262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FA4D4-67A7-43CD-BD7F-97A47F1A1BCF}" type="datetimeFigureOut">
              <a:rPr lang="ru-RU" smtClean="0"/>
              <a:pPr/>
              <a:t>25.04.2023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97A0D-2ECD-4B89-811D-415504AB7C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42517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B5363B0-4CF3-417E-B14A-F2244DFF70E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DC0CBC3-00A8-4CF2-A6F1-D8A5A0E2C84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76020A9-B581-4655-8A82-1AFA6C7A1A6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9BCEBF-50F7-4B36-8C69-785CCECC946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D0E48E4-02A6-4427-8274-D03D920084F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FB3385D-60EA-4A81-983C-85DE18FAABC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47425FD-5434-4A0B-9D1B-BF3818E72D0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6DCDEC3-AC3D-4FB0-A1E3-06C0217C717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40EB1FE-1699-4B1C-B60B-8379C0D8562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E93509E-74CD-416F-89BB-8508E463647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6281A7E-6A9F-4E7D-8A5B-4E545D3AA10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9961F58-1DB1-4583-8488-FE5BB30BBDC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иректор\Desktop\IMG-20191121-WA0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429000"/>
            <a:ext cx="4067944" cy="30509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644008" y="1556792"/>
            <a:ext cx="468052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>
                <a:solidFill>
                  <a:srgbClr val="008000"/>
                </a:solidFill>
                <a:latin typeface="Bookman Old Style" pitchFamily="18" charset="0"/>
              </a:rPr>
              <a:t/>
            </a:r>
            <a:br>
              <a:rPr lang="ru-RU" sz="1200" dirty="0" smtClean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Bookman Old Style" pitchFamily="18" charset="0"/>
              </a:rPr>
              <a:t>ШКОЛЬНЫЙ МУЗЕЙ</a:t>
            </a:r>
            <a:r>
              <a:rPr lang="ru-RU" sz="1600" dirty="0" smtClean="0">
                <a:solidFill>
                  <a:srgbClr val="008000"/>
                </a:solidFill>
                <a:latin typeface="Bookman Old Style" pitchFamily="18" charset="0"/>
              </a:rPr>
              <a:t/>
            </a:r>
            <a:br>
              <a:rPr lang="ru-RU" sz="1600" dirty="0" smtClean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sz="2200" dirty="0" smtClean="0">
                <a:solidFill>
                  <a:srgbClr val="008000"/>
                </a:solidFill>
                <a:latin typeface="Bookman Old Style" pitchFamily="18" charset="0"/>
              </a:rPr>
              <a:t>МОБУ СОШ </a:t>
            </a:r>
            <a:r>
              <a:rPr lang="ru-RU" sz="2200" dirty="0" err="1" smtClean="0">
                <a:solidFill>
                  <a:srgbClr val="008000"/>
                </a:solidFill>
                <a:latin typeface="Bookman Old Style" pitchFamily="18" charset="0"/>
              </a:rPr>
              <a:t>с.Сейтяково</a:t>
            </a:r>
            <a:r>
              <a:rPr lang="ru-RU" sz="2200" dirty="0" smtClean="0">
                <a:solidFill>
                  <a:srgbClr val="008000"/>
                </a:solidFill>
                <a:latin typeface="Bookman Old Style" pitchFamily="18" charset="0"/>
              </a:rPr>
              <a:t/>
            </a:r>
            <a:br>
              <a:rPr lang="ru-RU" sz="2200" dirty="0" smtClean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sz="2200" dirty="0" smtClean="0">
                <a:solidFill>
                  <a:srgbClr val="008000"/>
                </a:solidFill>
                <a:latin typeface="Bookman Old Style" pitchFamily="18" charset="0"/>
              </a:rPr>
              <a:t>муниципального района </a:t>
            </a:r>
            <a:r>
              <a:rPr lang="ru-RU" sz="2200" dirty="0" err="1" smtClean="0">
                <a:solidFill>
                  <a:srgbClr val="008000"/>
                </a:solidFill>
                <a:latin typeface="Bookman Old Style" pitchFamily="18" charset="0"/>
              </a:rPr>
              <a:t>Балтачевский</a:t>
            </a:r>
            <a:r>
              <a:rPr lang="ru-RU" sz="2200" dirty="0" smtClean="0">
                <a:solidFill>
                  <a:srgbClr val="008000"/>
                </a:solidFill>
                <a:latin typeface="Bookman Old Style" pitchFamily="18" charset="0"/>
              </a:rPr>
              <a:t> район </a:t>
            </a:r>
            <a:br>
              <a:rPr lang="ru-RU" sz="2200" dirty="0" smtClean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sz="2200" dirty="0" smtClean="0">
                <a:solidFill>
                  <a:srgbClr val="008000"/>
                </a:solidFill>
                <a:latin typeface="Bookman Old Style" pitchFamily="18" charset="0"/>
              </a:rPr>
              <a:t>Республики Башкортостан</a:t>
            </a:r>
            <a:r>
              <a:rPr lang="ru-RU" sz="1800" dirty="0" smtClean="0">
                <a:solidFill>
                  <a:srgbClr val="008000"/>
                </a:solidFill>
                <a:latin typeface="Bookman Old Style" pitchFamily="18" charset="0"/>
              </a:rPr>
              <a:t/>
            </a:r>
            <a:br>
              <a:rPr lang="ru-RU" sz="1800" dirty="0" smtClean="0">
                <a:solidFill>
                  <a:srgbClr val="008000"/>
                </a:solidFill>
                <a:latin typeface="Bookman Old Style" pitchFamily="18" charset="0"/>
              </a:rPr>
            </a:br>
            <a:r>
              <a:rPr lang="ru-RU" sz="1800" dirty="0" smtClean="0">
                <a:solidFill>
                  <a:srgbClr val="008000"/>
                </a:solidFill>
                <a:latin typeface="Bookman Old Style" pitchFamily="18" charset="0"/>
              </a:rPr>
              <a:t/>
            </a:r>
            <a:br>
              <a:rPr lang="ru-RU" sz="1800" dirty="0" smtClean="0">
                <a:solidFill>
                  <a:srgbClr val="008000"/>
                </a:solidFill>
                <a:latin typeface="Bookman Old Style" pitchFamily="18" charset="0"/>
              </a:rPr>
            </a:br>
            <a:endParaRPr lang="ru-RU" dirty="0">
              <a:solidFill>
                <a:srgbClr val="008000"/>
              </a:solidFill>
              <a:latin typeface="Bookman Old Style" pitchFamily="18" charset="0"/>
            </a:endParaRPr>
          </a:p>
        </p:txBody>
      </p:sp>
      <p:pic>
        <p:nvPicPr>
          <p:cNvPr id="5" name="Picture 2" descr="C:\Users\Ильдус\Pictures\IMG_20230424_094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1"/>
            <a:ext cx="4644516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Рисунок 5" descr="F:\Фото музей старый\IMG_20230126_134549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79511" y="260648"/>
            <a:ext cx="8752077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:\Фото музей старый\IMG_20230126_130050.jpg"/>
          <p:cNvPicPr/>
          <p:nvPr/>
        </p:nvPicPr>
        <p:blipFill>
          <a:blip r:embed="rId2" cstate="print"/>
          <a:srcRect b="13889"/>
          <a:stretch>
            <a:fillRect/>
          </a:stretch>
        </p:blipFill>
        <p:spPr bwMode="auto">
          <a:xfrm>
            <a:off x="0" y="260648"/>
            <a:ext cx="9144000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льдус\Desktop\Documents\Ибрагимова Руфина Вадимовна\фото музей\IMG_20151031_1233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5076056" cy="67680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Ильдус\Desktop\Documents\Ибрагимова Руфина Вадимовна\фото музей\Экспонаты музея МОБУ СОШ с.Сейтяково.jpg"/>
          <p:cNvPicPr>
            <a:picLocks noChangeAspect="1" noChangeArrowheads="1"/>
          </p:cNvPicPr>
          <p:nvPr/>
        </p:nvPicPr>
        <p:blipFill>
          <a:blip r:embed="rId3" cstate="print"/>
          <a:srcRect l="9521"/>
          <a:stretch>
            <a:fillRect/>
          </a:stretch>
        </p:blipFill>
        <p:spPr bwMode="auto">
          <a:xfrm>
            <a:off x="5076056" y="188640"/>
            <a:ext cx="4067944" cy="3372000"/>
          </a:xfrm>
          <a:prstGeom prst="rect">
            <a:avLst/>
          </a:prstGeom>
          <a:noFill/>
        </p:spPr>
      </p:pic>
      <p:pic>
        <p:nvPicPr>
          <p:cNvPr id="2052" name="Picture 4" descr="C:\Users\Ильдус\Desktop\Documents\Ибрагимова Руфина Вадимовна\фото музей\IMG_20151031_123436.jpg"/>
          <p:cNvPicPr>
            <a:picLocks noChangeAspect="1" noChangeArrowheads="1"/>
          </p:cNvPicPr>
          <p:nvPr/>
        </p:nvPicPr>
        <p:blipFill>
          <a:blip r:embed="rId4" cstate="print"/>
          <a:srcRect l="30281" t="7987" r="22460" b="51576"/>
          <a:stretch>
            <a:fillRect/>
          </a:stretch>
        </p:blipFill>
        <p:spPr bwMode="auto">
          <a:xfrm>
            <a:off x="5868144" y="3573016"/>
            <a:ext cx="2664296" cy="30395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Газета «Колхоз </a:t>
            </a:r>
            <a:r>
              <a:rPr lang="ru-RU" dirty="0" err="1" smtClean="0"/>
              <a:t>байрагы</a:t>
            </a:r>
            <a:r>
              <a:rPr lang="ru-RU" dirty="0" smtClean="0"/>
              <a:t>», </a:t>
            </a:r>
            <a:br>
              <a:rPr lang="ru-RU" dirty="0" smtClean="0"/>
            </a:br>
            <a:r>
              <a:rPr lang="ru-RU" dirty="0" smtClean="0"/>
              <a:t>1935 г. издания</a:t>
            </a:r>
            <a:endParaRPr lang="ru-RU" dirty="0"/>
          </a:p>
        </p:txBody>
      </p:sp>
      <p:pic>
        <p:nvPicPr>
          <p:cNvPr id="8" name="Рисунок 7" descr="F:\Фото музей старый\печато подпись_00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3723611" cy="5295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Фото музей старый\печато подпись_00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428736"/>
            <a:ext cx="3639877" cy="5235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2000" dirty="0" smtClean="0"/>
              <a:t>           В этом отделе отражается период развития нашей школы, этапы становления народного образования в селе. Находятся материалы об учителях, руководителях школы и её выпускниках.</a:t>
            </a:r>
          </a:p>
          <a:p>
            <a:pPr marL="0">
              <a:spcBef>
                <a:spcPts val="0"/>
              </a:spcBef>
              <a:buNone/>
            </a:pPr>
            <a:r>
              <a:rPr lang="ru-RU" sz="2000" dirty="0" smtClean="0"/>
              <a:t>           </a:t>
            </a:r>
            <a:r>
              <a:rPr lang="ru-RU" sz="2000" dirty="0" err="1" smtClean="0"/>
              <a:t>Сейтяковская</a:t>
            </a:r>
            <a:r>
              <a:rPr lang="ru-RU" sz="2000" dirty="0" smtClean="0"/>
              <a:t> начальная школа была образована в 1922 году, где обучались 50 учащихся.</a:t>
            </a:r>
          </a:p>
          <a:p>
            <a:pPr marL="0">
              <a:spcBef>
                <a:spcPts val="0"/>
              </a:spcBef>
              <a:buNone/>
            </a:pPr>
            <a:r>
              <a:rPr lang="ru-RU" sz="2000" dirty="0" smtClean="0"/>
              <a:t>В 1934 году она стала семилетней. Первый выпуск из 28 учащихся состоялся в 1937 году. Руководил школой </a:t>
            </a:r>
            <a:r>
              <a:rPr lang="ru-RU" sz="2000" dirty="0" err="1" smtClean="0"/>
              <a:t>Садретдинов</a:t>
            </a:r>
            <a:r>
              <a:rPr lang="ru-RU" sz="2000" dirty="0" smtClean="0"/>
              <a:t> </a:t>
            </a:r>
            <a:r>
              <a:rPr lang="ru-RU" sz="2000" dirty="0" err="1" smtClean="0"/>
              <a:t>Галишан</a:t>
            </a:r>
            <a:r>
              <a:rPr lang="ru-RU" sz="2000" dirty="0" smtClean="0"/>
              <a:t>. В годы Великой Отечественной войны приехали эвакуированные учителя, которые заменили ушедших на фронт.</a:t>
            </a:r>
          </a:p>
          <a:p>
            <a:pPr marL="0">
              <a:spcBef>
                <a:spcPts val="0"/>
              </a:spcBef>
              <a:buNone/>
            </a:pPr>
            <a:r>
              <a:rPr lang="ru-RU" sz="2000" dirty="0" smtClean="0"/>
              <a:t>С 1954 года школа стала средней.</a:t>
            </a:r>
          </a:p>
          <a:p>
            <a:pPr marL="0">
              <a:spcBef>
                <a:spcPts val="0"/>
              </a:spcBef>
              <a:buNone/>
            </a:pPr>
            <a:r>
              <a:rPr lang="ru-RU" sz="2000" dirty="0" smtClean="0"/>
              <a:t>В 1957 году состоялся 1 выпуск, 54 учащихся получили аттестат о среднем образовании. В 1974 году было построено типовое здание школы. </a:t>
            </a:r>
          </a:p>
          <a:p>
            <a:pPr marL="0">
              <a:spcBef>
                <a:spcPts val="0"/>
              </a:spcBef>
              <a:buNone/>
            </a:pPr>
            <a:r>
              <a:rPr lang="ru-RU" sz="2000" dirty="0" smtClean="0"/>
              <a:t>Мы занимаемся сейчас в прекрасном здании. Наши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кабинеты оснащены новейшим оборудованием. Это наша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школа радости и успеха. Школа дающая знания и путёвку в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/>
              <a:t>жизнь.</a:t>
            </a:r>
          </a:p>
          <a:p>
            <a:pPr marL="0">
              <a:spcBef>
                <a:spcPts val="0"/>
              </a:spcBef>
              <a:buNone/>
            </a:pPr>
            <a:endParaRPr lang="ru-RU" sz="2000" dirty="0" smtClean="0"/>
          </a:p>
          <a:p>
            <a:pPr marL="0">
              <a:spcBef>
                <a:spcPts val="0"/>
              </a:spcBef>
              <a:buNone/>
            </a:pPr>
            <a:endParaRPr lang="ru-RU" sz="2000" dirty="0" smtClean="0"/>
          </a:p>
          <a:p>
            <a:pPr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История школы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marL="0">
              <a:spcBef>
                <a:spcPts val="0"/>
              </a:spcBef>
              <a:buNone/>
            </a:pPr>
            <a:r>
              <a:rPr lang="ru-RU" sz="2800" dirty="0" smtClean="0"/>
              <a:t>"Отдел нумизматики" посвящен истории денежных знаков в России. В коллекции имеются бумажные и металлические денежные знаки. Самый старый денежные знак 1749 года.</a:t>
            </a:r>
            <a:endParaRPr lang="ru-RU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Отдел нумизматики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5" name="Picture 3" descr="H:\фото музей\IMG_20151031_123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593638"/>
            <a:ext cx="2448272" cy="3264362"/>
          </a:xfrm>
          <a:prstGeom prst="rect">
            <a:avLst/>
          </a:prstGeom>
          <a:noFill/>
        </p:spPr>
      </p:pic>
      <p:pic>
        <p:nvPicPr>
          <p:cNvPr id="3076" name="Picture 4" descr="H:\фото музей\IMG_20151031_1231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1008"/>
            <a:ext cx="4139952" cy="3104964"/>
          </a:xfrm>
          <a:prstGeom prst="rect">
            <a:avLst/>
          </a:prstGeom>
          <a:noFill/>
        </p:spPr>
      </p:pic>
      <p:pic>
        <p:nvPicPr>
          <p:cNvPr id="6" name="Picture 2" descr="d1749"/>
          <p:cNvPicPr>
            <a:picLocks noChangeAspect="1" noChangeArrowheads="1"/>
          </p:cNvPicPr>
          <p:nvPr/>
        </p:nvPicPr>
        <p:blipFill>
          <a:blip r:embed="rId4" cstate="print"/>
          <a:srcRect r="49220"/>
          <a:stretch>
            <a:fillRect/>
          </a:stretch>
        </p:blipFill>
        <p:spPr bwMode="auto">
          <a:xfrm>
            <a:off x="2915816" y="3573016"/>
            <a:ext cx="1556289" cy="153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d1749"/>
          <p:cNvPicPr>
            <a:picLocks noChangeAspect="1" noChangeArrowheads="1"/>
          </p:cNvPicPr>
          <p:nvPr/>
        </p:nvPicPr>
        <p:blipFill>
          <a:blip r:embed="rId4" cstate="print"/>
          <a:srcRect l="49481"/>
          <a:stretch>
            <a:fillRect/>
          </a:stretch>
        </p:blipFill>
        <p:spPr bwMode="auto">
          <a:xfrm>
            <a:off x="2915816" y="5085934"/>
            <a:ext cx="1440160" cy="1425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 отделе «Пионерская атрибутика» собраны :красный галстук, значок, пионерское знамя, горн, барабан и др.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Отдел «Пионерская атрибутика»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H:\фото музей\IMG_20151031_122334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14000" t="37071" r="20000"/>
          <a:stretch>
            <a:fillRect/>
          </a:stretch>
        </p:blipFill>
        <p:spPr bwMode="auto">
          <a:xfrm>
            <a:off x="214282" y="3143248"/>
            <a:ext cx="2753449" cy="3500462"/>
          </a:xfrm>
          <a:prstGeom prst="rect">
            <a:avLst/>
          </a:prstGeom>
          <a:noFill/>
        </p:spPr>
      </p:pic>
      <p:pic>
        <p:nvPicPr>
          <p:cNvPr id="4099" name="Picture 3" descr="C:\Users\Ильдус\Downloads\IMG_20151103_0949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3643314"/>
            <a:ext cx="2688299" cy="2016224"/>
          </a:xfrm>
          <a:prstGeom prst="rect">
            <a:avLst/>
          </a:prstGeom>
          <a:noFill/>
        </p:spPr>
      </p:pic>
      <p:pic>
        <p:nvPicPr>
          <p:cNvPr id="4100" name="Picture 4" descr="C:\Users\Ильдус\Downloads\IMG_20151103_0949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143248"/>
            <a:ext cx="2571768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Члены совета музея участвуя в конкурсах исследовательских работ занимают призовые места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C:\Documents and Settings\Admin\Рабочий стол\P108018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908361">
            <a:off x="502882" y="1233194"/>
            <a:ext cx="2081205" cy="27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Admin\Рабочий стол\260320151278.jpg"/>
          <p:cNvPicPr/>
          <p:nvPr/>
        </p:nvPicPr>
        <p:blipFill>
          <a:blip r:embed="rId3" cstate="print"/>
          <a:srcRect l="21253" r="14988"/>
          <a:stretch>
            <a:fillRect/>
          </a:stretch>
        </p:blipFill>
        <p:spPr bwMode="auto">
          <a:xfrm rot="1234345">
            <a:off x="6640207" y="1522911"/>
            <a:ext cx="1858982" cy="2272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 descr="C:\Users\Ильдус\Desktop\IMG-20230424-WA0023.jpg"/>
          <p:cNvPicPr>
            <a:picLocks noChangeAspect="1" noChangeArrowheads="1"/>
          </p:cNvPicPr>
          <p:nvPr/>
        </p:nvPicPr>
        <p:blipFill>
          <a:blip r:embed="rId4" cstate="print"/>
          <a:srcRect l="33463" t="12617" r="12500"/>
          <a:stretch>
            <a:fillRect/>
          </a:stretch>
        </p:blipFill>
        <p:spPr bwMode="auto">
          <a:xfrm>
            <a:off x="3203848" y="1628800"/>
            <a:ext cx="2585983" cy="3146128"/>
          </a:xfrm>
          <a:prstGeom prst="rect">
            <a:avLst/>
          </a:prstGeom>
          <a:noFill/>
        </p:spPr>
      </p:pic>
      <p:pic>
        <p:nvPicPr>
          <p:cNvPr id="39939" name="Picture 3" descr="C:\Users\Ильдус\Pictures\IMG_20230413_112407_edit_8230915225137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221088"/>
            <a:ext cx="3623556" cy="2378745"/>
          </a:xfrm>
          <a:prstGeom prst="rect">
            <a:avLst/>
          </a:prstGeom>
          <a:noFill/>
        </p:spPr>
      </p:pic>
      <p:pic>
        <p:nvPicPr>
          <p:cNvPr id="39940" name="Picture 4" descr="C:\Users\Ильдус\Desktop\IMG_20230413_1122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4077072"/>
            <a:ext cx="3278688" cy="24590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900" advTm="5038">
        <p14:warp dir="in"/>
      </p:transition>
    </mc:Choice>
    <mc:Fallback>
      <p:transition spd="slow" advTm="503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Рабочий стол\Безымянный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39"/>
            <a:ext cx="1584176" cy="6408171"/>
          </a:xfrm>
          <a:prstGeom prst="rect">
            <a:avLst/>
          </a:prstGeom>
          <a:noFill/>
        </p:spPr>
      </p:pic>
      <p:pic>
        <p:nvPicPr>
          <p:cNvPr id="6146" name="Picture 2" descr="C:\Users\Ильдус\Desktop\Новая папка\IMG_20151103_0950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17" t="5215" r="7076" b="6916"/>
          <a:stretch/>
        </p:blipFill>
        <p:spPr bwMode="auto">
          <a:xfrm>
            <a:off x="1907704" y="260648"/>
            <a:ext cx="3024336" cy="4110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льдус\Desktop\Новая папка\IMG_20151103_09512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114" t="10283" r="8128" b="6958"/>
          <a:stretch/>
        </p:blipFill>
        <p:spPr bwMode="auto">
          <a:xfrm>
            <a:off x="5508104" y="260648"/>
            <a:ext cx="3184736" cy="4246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Ильдус\Desktop\Новая папка\IMG_20151103_09511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66" r="6871" b="6723"/>
          <a:stretch/>
        </p:blipFill>
        <p:spPr bwMode="auto">
          <a:xfrm>
            <a:off x="2195736" y="3212976"/>
            <a:ext cx="2448272" cy="34150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3212976"/>
            <a:ext cx="2492118" cy="339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Tm="5073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260648"/>
            <a:ext cx="4316695" cy="193899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perspectiveRigh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99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Наши </a:t>
            </a:r>
          </a:p>
          <a:p>
            <a:pPr algn="ctr">
              <a:defRPr/>
            </a:pPr>
            <a:r>
              <a:rPr lang="ru-RU" sz="6000" b="1" dirty="0" smtClean="0">
                <a:ln w="11430"/>
                <a:solidFill>
                  <a:srgbClr val="99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достижения</a:t>
            </a:r>
            <a:endParaRPr lang="ru-RU" sz="6000" b="1" dirty="0">
              <a:ln w="11430"/>
              <a:solidFill>
                <a:srgbClr val="99003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124322" cy="2986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I:\НФОТО2)\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1496">
            <a:off x="6777707" y="3110834"/>
            <a:ext cx="2448924" cy="3451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I:\НФОТО2)\3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60648"/>
            <a:ext cx="1944216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63" name="Picture 3" descr="C:\Users\Ильдус\Desktop\IMG_20230425_222718.jpg"/>
          <p:cNvPicPr>
            <a:picLocks noChangeAspect="1" noChangeArrowheads="1"/>
          </p:cNvPicPr>
          <p:nvPr/>
        </p:nvPicPr>
        <p:blipFill>
          <a:blip r:embed="rId5" cstate="print"/>
          <a:srcRect t="7126"/>
          <a:stretch>
            <a:fillRect/>
          </a:stretch>
        </p:blipFill>
        <p:spPr bwMode="auto">
          <a:xfrm rot="15145257">
            <a:off x="-314866" y="3442586"/>
            <a:ext cx="3672024" cy="2557778"/>
          </a:xfrm>
          <a:prstGeom prst="rect">
            <a:avLst/>
          </a:prstGeom>
          <a:noFill/>
        </p:spPr>
      </p:pic>
      <p:pic>
        <p:nvPicPr>
          <p:cNvPr id="40965" name="Picture 5" descr="C:\Users\Ильдус\Desktop\IMG_20230425_222627.jpg"/>
          <p:cNvPicPr>
            <a:picLocks noChangeAspect="1" noChangeArrowheads="1"/>
          </p:cNvPicPr>
          <p:nvPr/>
        </p:nvPicPr>
        <p:blipFill>
          <a:blip r:embed="rId6" cstate="print"/>
          <a:srcRect r="6344"/>
          <a:stretch>
            <a:fillRect/>
          </a:stretch>
        </p:blipFill>
        <p:spPr bwMode="auto">
          <a:xfrm rot="10263982">
            <a:off x="2181572" y="2385768"/>
            <a:ext cx="2621404" cy="3731947"/>
          </a:xfrm>
          <a:prstGeom prst="rect">
            <a:avLst/>
          </a:prstGeom>
          <a:noFill/>
        </p:spPr>
      </p:pic>
      <p:pic>
        <p:nvPicPr>
          <p:cNvPr id="40964" name="Picture 4" descr="C:\Users\Ильдус\Desktop\Screenshot_20230425_22350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461238">
            <a:off x="4459171" y="2303227"/>
            <a:ext cx="2808312" cy="3884832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5073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920880" cy="1071570"/>
          </a:xfrm>
        </p:spPr>
        <p:txBody>
          <a:bodyPr>
            <a:normAutofit fontScale="90000"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3600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3100" dirty="0" smtClean="0">
                <a:solidFill>
                  <a:srgbClr val="FF0000"/>
                </a:solidFill>
              </a:rPr>
              <a:t>Развёрнутая информация о музее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>
                <a:solidFill>
                  <a:srgbClr val="008000"/>
                </a:solidFill>
                <a:latin typeface="Bookman Old Style" pitchFamily="18" charset="0"/>
              </a:rPr>
              <a:t/>
            </a:r>
            <a:br>
              <a:rPr lang="ru-RU" sz="1800" dirty="0" smtClean="0">
                <a:solidFill>
                  <a:srgbClr val="008000"/>
                </a:solidFill>
                <a:latin typeface="Bookman Old Style" pitchFamily="18" charset="0"/>
              </a:rPr>
            </a:br>
            <a:endParaRPr lang="ru-RU" dirty="0">
              <a:solidFill>
                <a:srgbClr val="008000"/>
              </a:solidFill>
              <a:latin typeface="Bookman Old Style" pitchFamily="18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67544" y="1196752"/>
            <a:ext cx="813690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Площадь музейной экспозиции:18 кв.м.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экспонатов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306 ед. хранения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Сроки развертывания - постоянно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Музей в среднем посещает около 200 человек в год.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Еженедельно проводятся уроки мужества, классные часы для учащихся школы. Ежемесячно проводятся праздники, концерты, торжественные мероприятия (участники мероприятий количеством  70 человек)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Школьный музей был создан в 1974 году как комната музей имени В.И. Ленина. Музей располагался в комнате площадью 46 кв.м.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Музей ведет свою деятельность в многогранном направлении и состоит из следующих отделов: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2333625" eaLnBrk="0" hangingPunct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ru-RU" sz="2000" dirty="0" smtClean="0">
                <a:ea typeface="Calibri" pitchFamily="34" charset="0"/>
              </a:rPr>
              <a:t>Отдел Боевой </a:t>
            </a:r>
            <a:r>
              <a:rPr lang="ru-RU" sz="2000" dirty="0" smtClean="0">
                <a:ea typeface="Calibri" pitchFamily="34" charset="0"/>
              </a:rPr>
              <a:t>Славы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23336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Этнография.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indent="2333625" eaLnBrk="0" hangingPunct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lang="ru-RU" dirty="0" smtClean="0">
                <a:ea typeface="Calibri" pitchFamily="34" charset="0"/>
              </a:rPr>
              <a:t>История села </a:t>
            </a:r>
            <a:r>
              <a:rPr lang="ru-RU" dirty="0" err="1" smtClean="0">
                <a:ea typeface="Calibri" pitchFamily="34" charset="0"/>
              </a:rPr>
              <a:t>Сейтяково</a:t>
            </a:r>
            <a:r>
              <a:rPr lang="ru-RU" dirty="0" smtClean="0">
                <a:ea typeface="Calibri" pitchFamily="34" charset="0"/>
              </a:rPr>
              <a:t>.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23336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Школьная история.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23336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Отдел нумизматики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R="0" lvl="0" indent="23336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Пионерская атрибутика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Наши публикации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1986" name="Picture 2" descr="C:\Users\Ильдус\Desktop\IMG_20230425_2222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849" r="15147"/>
          <a:stretch>
            <a:fillRect/>
          </a:stretch>
        </p:blipFill>
        <p:spPr bwMode="auto">
          <a:xfrm>
            <a:off x="467544" y="1484784"/>
            <a:ext cx="2376264" cy="4525962"/>
          </a:xfrm>
          <a:prstGeom prst="rect">
            <a:avLst/>
          </a:prstGeom>
          <a:noFill/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196752"/>
            <a:ext cx="4273327" cy="227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861048"/>
            <a:ext cx="4345334" cy="2322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3995936" y="6237312"/>
            <a:ext cx="3441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https://seit.02edu.ru/docs/1203821/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3429000"/>
            <a:ext cx="3134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https://seit.02edu.ru/life/muzey/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E:\Фото музей старый\Scan - копия - копия.jpg"/>
          <p:cNvPicPr/>
          <p:nvPr/>
        </p:nvPicPr>
        <p:blipFill>
          <a:blip r:embed="rId2" cstate="print"/>
          <a:srcRect t="3960"/>
          <a:stretch>
            <a:fillRect/>
          </a:stretch>
        </p:blipFill>
        <p:spPr bwMode="auto">
          <a:xfrm>
            <a:off x="142844" y="142852"/>
            <a:ext cx="8786874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Ильдус\Desktop\Новая папка\IMG_20151103_0950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17" t="5215" r="7076" b="6916"/>
          <a:stretch/>
        </p:blipFill>
        <p:spPr bwMode="auto">
          <a:xfrm>
            <a:off x="6660232" y="3827904"/>
            <a:ext cx="2229573" cy="30300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 advTm="5743">
        <p:blinds dir="vert"/>
      </p:transition>
    </mc:Choice>
    <mc:Fallback>
      <p:transition spd="slow" advTm="5743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E:\Фото музей старый\печато подпись_0003.jpg"/>
          <p:cNvPicPr>
            <a:picLocks noGrp="1"/>
          </p:cNvPicPr>
          <p:nvPr>
            <p:ph idx="1"/>
          </p:nvPr>
        </p:nvPicPr>
        <p:blipFill>
          <a:blip r:embed="rId2" cstate="print"/>
          <a:srcRect l="2271" t="3785" r="2075" b="4564"/>
          <a:stretch>
            <a:fillRect/>
          </a:stretch>
        </p:blipFill>
        <p:spPr bwMode="auto">
          <a:xfrm>
            <a:off x="142844" y="142852"/>
            <a:ext cx="8786874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139952" y="1268760"/>
            <a:ext cx="4752528" cy="532859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Экспозиция рассказывает о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Герое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Советского Союза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Балтачевского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района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Шакирове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Ульмас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Шакирове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 о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жителях села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Сейтяково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воевавших на фронтах Великой Отечественной войны. Более подробно о тех воинах, кто вернулся с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победой.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Часть экспозиции повествует о земляках, не вернувшихся с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войны.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На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стенде представлена краткая биография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героя Советского союза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 описание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его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подвига.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Вторая часть экспозиции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награды воинов – участников войны.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Третья часть экспозиции – фронтовые письма.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Четвертая часть экспозиции – «Бессмертный полк» портреты ветеранов войны.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332656"/>
            <a:ext cx="6851104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Отдел Боевой Славы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Ильдус\Pictures\IMG_20230424_0948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4032448" cy="53765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5" name="Picture 3" descr="C:\Users\Ильдус\Pictures\IMG_20230424_095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3" y="332656"/>
            <a:ext cx="4224469" cy="3168352"/>
          </a:xfrm>
          <a:prstGeom prst="rect">
            <a:avLst/>
          </a:prstGeom>
          <a:noFill/>
        </p:spPr>
      </p:pic>
      <p:pic>
        <p:nvPicPr>
          <p:cNvPr id="38916" name="Picture 4" descr="C:\Users\Ильдус\Pictures\IMG_20230424_094910.jpg"/>
          <p:cNvPicPr>
            <a:picLocks noChangeAspect="1" noChangeArrowheads="1"/>
          </p:cNvPicPr>
          <p:nvPr/>
        </p:nvPicPr>
        <p:blipFill>
          <a:blip r:embed="rId3" cstate="print"/>
          <a:srcRect l="55780" t="65914" b="10625"/>
          <a:stretch>
            <a:fillRect/>
          </a:stretch>
        </p:blipFill>
        <p:spPr bwMode="auto">
          <a:xfrm>
            <a:off x="251520" y="3573016"/>
            <a:ext cx="4392488" cy="3107238"/>
          </a:xfrm>
          <a:prstGeom prst="rect">
            <a:avLst/>
          </a:prstGeom>
          <a:noFill/>
        </p:spPr>
      </p:pic>
      <p:pic>
        <p:nvPicPr>
          <p:cNvPr id="38917" name="Picture 5" descr="C:\Users\Ильдус\Desktop\IMG_20230424_09465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3463" t="6445" r="7043" b="4459"/>
          <a:stretch>
            <a:fillRect/>
          </a:stretch>
        </p:blipFill>
        <p:spPr bwMode="auto">
          <a:xfrm>
            <a:off x="251520" y="188640"/>
            <a:ext cx="4436207" cy="3312368"/>
          </a:xfrm>
          <a:prstGeom prst="rect">
            <a:avLst/>
          </a:prstGeom>
          <a:noFill/>
        </p:spPr>
      </p:pic>
      <p:pic>
        <p:nvPicPr>
          <p:cNvPr id="38918" name="Picture 6" descr="C:\Users\Ильдус\Desktop\IMG_20200817_173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645024"/>
            <a:ext cx="4104456" cy="30783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>
            <a:normAutofit/>
          </a:bodyPr>
          <a:lstStyle/>
          <a:p>
            <a:pPr marL="95250" indent="14288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Отдел Боевой Славы хранит память о героических подвигах наших односельчан в годы Великой Отечественной войны. Здесь собраны немые свидетели войны: осколки снаряда, фронтовые письма, личные вещи, медали, документы. В отделе боевой славы собран материал о нашем селе в период оккупации и освобождении  от немецко-фашистских захватчиков. Отдельные стенд посвящен судьбам солдат – героям Великой Отечественной.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Documents and Settings\Admin\Рабочий стол\фото музей\IMG_20151031_123029.jpg"/>
          <p:cNvPicPr/>
          <p:nvPr/>
        </p:nvPicPr>
        <p:blipFill>
          <a:blip r:embed="rId2" cstate="print"/>
          <a:srcRect l="29072" t="34183" r="33646" b="30148"/>
          <a:stretch>
            <a:fillRect/>
          </a:stretch>
        </p:blipFill>
        <p:spPr bwMode="auto">
          <a:xfrm>
            <a:off x="3347864" y="3501008"/>
            <a:ext cx="216024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:\фото музей\IMG_20151031_123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013176"/>
            <a:ext cx="2459765" cy="1844824"/>
          </a:xfrm>
          <a:prstGeom prst="rect">
            <a:avLst/>
          </a:prstGeom>
          <a:noFill/>
        </p:spPr>
      </p:pic>
      <p:pic>
        <p:nvPicPr>
          <p:cNvPr id="8" name="Рисунок 7" descr="C:\Documents and Settings\Admin\Рабочий стол\Фото0036.jpg"/>
          <p:cNvPicPr/>
          <p:nvPr/>
        </p:nvPicPr>
        <p:blipFill>
          <a:blip r:embed="rId4" cstate="print">
            <a:lum bright="20000" contrast="20000"/>
          </a:blip>
          <a:srcRect l="15660" t="12979" r="17765" b="20601"/>
          <a:stretch>
            <a:fillRect/>
          </a:stretch>
        </p:blipFill>
        <p:spPr bwMode="auto">
          <a:xfrm>
            <a:off x="539552" y="3429000"/>
            <a:ext cx="252028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Фото музей старый\IMG_20230126_13432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3501008"/>
            <a:ext cx="2415782" cy="278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/>
          <a:lstStyle/>
          <a:p>
            <a:r>
              <a:rPr lang="ru-RU" sz="2000" b="1" dirty="0" smtClean="0"/>
              <a:t>                  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       Бессмертный полк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3074" name="Рисунок 17" descr="F:\Фото музей старый\IMG_20230126_133827.jpg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 l="11833" t="19272" r="5322" b="16124"/>
          <a:stretch>
            <a:fillRect/>
          </a:stretch>
        </p:blipFill>
        <p:spPr bwMode="auto">
          <a:xfrm>
            <a:off x="251520" y="1988840"/>
            <a:ext cx="840915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:\Фото музей старый\IMG_20230126_13365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964488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3058</TotalTime>
  <Words>411</Words>
  <Application>Microsoft Office PowerPoint</Application>
  <PresentationFormat>Экран (4:3)</PresentationFormat>
  <Paragraphs>46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Открытая</vt:lpstr>
      <vt:lpstr>    ШКОЛЬНЫЙ МУЗЕЙ МОБУ СОШ с.Сейтяково муниципального района Балтачевский район  Республики Башкортостан  </vt:lpstr>
      <vt:lpstr>    Развёрнутая информация о музее  </vt:lpstr>
      <vt:lpstr>Слайд 3</vt:lpstr>
      <vt:lpstr>Слайд 4</vt:lpstr>
      <vt:lpstr>Отдел Боевой Славы</vt:lpstr>
      <vt:lpstr>Слайд 6</vt:lpstr>
      <vt:lpstr>Слайд 7</vt:lpstr>
      <vt:lpstr>        Бессмертный полк</vt:lpstr>
      <vt:lpstr>Слайд 9</vt:lpstr>
      <vt:lpstr>Слайд 10</vt:lpstr>
      <vt:lpstr>Слайд 11</vt:lpstr>
      <vt:lpstr>Слайд 12</vt:lpstr>
      <vt:lpstr>Газета «Колхоз байрагы»,  1935 г. издания</vt:lpstr>
      <vt:lpstr>История школы</vt:lpstr>
      <vt:lpstr>Отдел нумизматики</vt:lpstr>
      <vt:lpstr>Отдел «Пионерская атрибутика»</vt:lpstr>
      <vt:lpstr>Члены совета музея участвуя в конкурсах исследовательских работ занимают призовые места</vt:lpstr>
      <vt:lpstr>Слайд 18</vt:lpstr>
      <vt:lpstr>Слайд 19</vt:lpstr>
      <vt:lpstr>Наши публикации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Ильдус</cp:lastModifiedBy>
  <cp:revision>398</cp:revision>
  <dcterms:created xsi:type="dcterms:W3CDTF">2012-08-12T16:04:58Z</dcterms:created>
  <dcterms:modified xsi:type="dcterms:W3CDTF">2023-04-25T17:47:06Z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2603168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